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6" r:id="rId1"/>
  </p:sldMasterIdLst>
  <p:sldIdLst>
    <p:sldId id="259" r:id="rId2"/>
    <p:sldId id="258" r:id="rId3"/>
    <p:sldId id="257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3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91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148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oddíl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43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601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4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60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65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t>10/16/2025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252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42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56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10D311DB-30EB-FBB3-A452-503B71C84EC6}"/>
              </a:ext>
            </a:extLst>
          </p:cNvPr>
          <p:cNvSpPr txBox="1"/>
          <p:nvPr/>
        </p:nvSpPr>
        <p:spPr>
          <a:xfrm>
            <a:off x="195832" y="1490008"/>
            <a:ext cx="115469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4000" dirty="0">
                <a:solidFill>
                  <a:srgbClr val="0070C0"/>
                </a:solidFill>
                <a:effectLst/>
                <a:latin typeface="+mj-lt"/>
                <a:ea typeface="Aptos" panose="020B0004020202020204" pitchFamily="34" charset="0"/>
              </a:rPr>
              <a:t>Rozvoj služeb pro oběti trestné činnosti </a:t>
            </a:r>
          </a:p>
          <a:p>
            <a:pPr algn="ctr"/>
            <a:r>
              <a:rPr lang="cs-CZ" sz="4000" dirty="0">
                <a:solidFill>
                  <a:srgbClr val="0070C0"/>
                </a:solidFill>
                <a:effectLst/>
                <a:latin typeface="+mj-lt"/>
                <a:ea typeface="Aptos" panose="020B0004020202020204" pitchFamily="34" charset="0"/>
              </a:rPr>
              <a:t>poskytovaných na základě zákona č. 45/2013 Sb., </a:t>
            </a:r>
          </a:p>
          <a:p>
            <a:pPr algn="ctr"/>
            <a:r>
              <a:rPr lang="cs-CZ" sz="4000" dirty="0">
                <a:solidFill>
                  <a:srgbClr val="0070C0"/>
                </a:solidFill>
                <a:effectLst/>
                <a:latin typeface="+mj-lt"/>
                <a:ea typeface="Aptos" panose="020B0004020202020204" pitchFamily="34" charset="0"/>
              </a:rPr>
              <a:t>o obětech trestných činů </a:t>
            </a:r>
            <a:endParaRPr lang="cs-CZ" sz="40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4" name="obrázek 1">
            <a:extLst>
              <a:ext uri="{FF2B5EF4-FFF2-40B4-BE49-F238E27FC236}">
                <a16:creationId xmlns:a16="http://schemas.microsoft.com/office/drawing/2014/main" id="{4982781A-863B-A808-1B74-A09F57B7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2" y="5710768"/>
            <a:ext cx="27908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6C758AA6-FB4D-EF4E-645E-562C68055426}"/>
              </a:ext>
            </a:extLst>
          </p:cNvPr>
          <p:cNvSpPr txBox="1"/>
          <p:nvPr/>
        </p:nvSpPr>
        <p:spPr>
          <a:xfrm>
            <a:off x="9077826" y="5666874"/>
            <a:ext cx="249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200" dirty="0"/>
              <a:t>Mgr. Kamila Sokolářová</a:t>
            </a:r>
          </a:p>
          <a:p>
            <a:pPr algn="r"/>
            <a:r>
              <a:rPr lang="cs-CZ" sz="1200" dirty="0"/>
              <a:t>16. 10. 2025</a:t>
            </a:r>
          </a:p>
        </p:txBody>
      </p:sp>
    </p:spTree>
    <p:extLst>
      <p:ext uri="{BB962C8B-B14F-4D97-AF65-F5344CB8AC3E}">
        <p14:creationId xmlns:p14="http://schemas.microsoft.com/office/powerpoint/2010/main" val="894969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F7DECF-41C8-234E-36AE-BE4B4283F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48902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70C0"/>
                </a:solidFill>
              </a:rPr>
              <a:t>Charakteristika dotačního titulu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7D69B3F-00E4-FA21-BCAF-8541D709E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96129"/>
            <a:ext cx="10278578" cy="358652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vznik na základě zákona č. 45/2013 Sb., o obětech trestných činů a o změně některých zákonů (zákon o obětech trestných činů)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podporovány projekty zaměřené na akreditované služby </a:t>
            </a:r>
            <a:r>
              <a:rPr lang="cs-CZ" b="1" dirty="0"/>
              <a:t>poskytování právních informací </a:t>
            </a:r>
            <a:r>
              <a:rPr lang="cs-CZ" dirty="0"/>
              <a:t>a </a:t>
            </a:r>
            <a:r>
              <a:rPr lang="cs-CZ" b="1" dirty="0"/>
              <a:t>restorativní programy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příjemci dotace: subjekty akreditované pro jednu nebo obě výše uvedené služby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cílová skupina projektů: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/>
              <a:t>oběti trestných činů (definice vymezena zákonem o obětech trestných činů)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/>
              <a:t>osoby obětem blízké, kterým vznikla v důsledku spáchání trestného činu na oběti škoda nebo nemajetková újma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dirty="0"/>
              <a:t>právnické osoby, na kterých byl spáchán trestný čin na základě zneužití údajů umožňujících její identifikaci </a:t>
            </a:r>
          </a:p>
        </p:txBody>
      </p:sp>
      <p:pic>
        <p:nvPicPr>
          <p:cNvPr id="6" name="obrázek 1">
            <a:extLst>
              <a:ext uri="{FF2B5EF4-FFF2-40B4-BE49-F238E27FC236}">
                <a16:creationId xmlns:a16="http://schemas.microsoft.com/office/drawing/2014/main" id="{574079E5-F043-4FF5-5953-567AA95B18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2" y="5710768"/>
            <a:ext cx="27908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05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FD1561-7695-0435-1896-E6994387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359" y="479109"/>
            <a:ext cx="10058400" cy="1024839"/>
          </a:xfrm>
        </p:spPr>
        <p:txBody>
          <a:bodyPr>
            <a:noAutofit/>
          </a:bodyPr>
          <a:lstStyle/>
          <a:p>
            <a:pPr algn="ctr"/>
            <a:r>
              <a:rPr lang="cs-CZ" sz="3600" dirty="0">
                <a:solidFill>
                  <a:srgbClr val="0070C0"/>
                </a:solidFill>
              </a:rPr>
              <a:t>Podpora rovnosti žen a mužů </a:t>
            </a:r>
            <a:br>
              <a:rPr lang="cs-CZ" sz="3600" dirty="0">
                <a:solidFill>
                  <a:srgbClr val="0070C0"/>
                </a:solidFill>
              </a:rPr>
            </a:br>
            <a:r>
              <a:rPr lang="cs-CZ" sz="3600" dirty="0">
                <a:solidFill>
                  <a:srgbClr val="0070C0"/>
                </a:solidFill>
              </a:rPr>
              <a:t>a prevence genderově podmíněného násilí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2116BC5-4E0B-39DD-BA79-443956FB6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63416"/>
            <a:ext cx="10058400" cy="343501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od roku 2024 zařazeny mezi podporované aktivity osvětové aktivity s cílem </a:t>
            </a:r>
            <a:r>
              <a:rPr lang="cs-CZ" b="1" dirty="0"/>
              <a:t>zvýšení povědomí veřejnosti o rovnosti žen a mužů v souvislosti s problematikou genderově podmíněného a domácího násilí, včetně informování zranitelných skupin obyvatelstva </a:t>
            </a:r>
          </a:p>
          <a:p>
            <a:pPr marL="201168" lvl="1" indent="0">
              <a:buNone/>
            </a:pPr>
            <a:r>
              <a:rPr lang="cs-CZ" i="1" dirty="0"/>
              <a:t>přestože do roku 2024 nebyla v dotačním titulu explicitně zahrnuta podpora uvedených aktivit, mohly být tyto aktivity podpořeny v rámci dotačního titulu i před rokem 2024</a:t>
            </a:r>
            <a:endParaRPr lang="cs-CZ" b="1" i="1" dirty="0"/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v roce 2024 byla uvedená aktivita součástí 5 projektů (z 20 podpořených projektů)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v roce 2025 byla uvedená aktivita součástí 5 projektů (z 22 podpořených projektů)</a:t>
            </a:r>
          </a:p>
        </p:txBody>
      </p:sp>
      <p:pic>
        <p:nvPicPr>
          <p:cNvPr id="1026" name="obrázek 1">
            <a:extLst>
              <a:ext uri="{FF2B5EF4-FFF2-40B4-BE49-F238E27FC236}">
                <a16:creationId xmlns:a16="http://schemas.microsoft.com/office/drawing/2014/main" id="{CB7A2250-C886-AA97-D8FA-6CB66FEFF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2" y="5710768"/>
            <a:ext cx="27908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543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E0D6FD-91E9-D3A5-4C77-117178F52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25731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70C0"/>
                </a:solidFill>
              </a:rPr>
              <a:t>Dotační řízení na rok 2026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5E6988B-CD4C-5A01-F162-28D1CBD1D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1217" y="2098397"/>
            <a:ext cx="10058400" cy="344214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12.09.2025 zveřejněna výzva pro předkládání žádostí o poskytnutí dotace na rok 2026 (lhůta pro předložení žádostí: do 13.10.2025)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podáno 23 žádostí o poskytnutí dotace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plánovaný termín vyplacení dotací: 1. polovina března 2026 (neplatí v případě rozpočtového provizoria)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/>
              <a:t>celková alokace: </a:t>
            </a:r>
            <a:r>
              <a:rPr lang="cs-CZ" b="1" dirty="0"/>
              <a:t>7 900 000 Kč</a:t>
            </a:r>
          </a:p>
        </p:txBody>
      </p:sp>
      <p:pic>
        <p:nvPicPr>
          <p:cNvPr id="4" name="obrázek 1">
            <a:extLst>
              <a:ext uri="{FF2B5EF4-FFF2-40B4-BE49-F238E27FC236}">
                <a16:creationId xmlns:a16="http://schemas.microsoft.com/office/drawing/2014/main" id="{72BA7F8F-59F0-E869-FCA7-E778DAAA2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2" y="5710768"/>
            <a:ext cx="27908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664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D70D88-A8C7-3227-1BBD-2370E070E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475" y="1561950"/>
            <a:ext cx="10058400" cy="1450757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solidFill>
                  <a:srgbClr val="0070C0"/>
                </a:solidFill>
              </a:rPr>
              <a:t>Děkuji za pozornost</a:t>
            </a:r>
          </a:p>
        </p:txBody>
      </p:sp>
      <p:pic>
        <p:nvPicPr>
          <p:cNvPr id="4" name="obrázek 1">
            <a:extLst>
              <a:ext uri="{FF2B5EF4-FFF2-40B4-BE49-F238E27FC236}">
                <a16:creationId xmlns:a16="http://schemas.microsoft.com/office/drawing/2014/main" id="{454EED1A-D9FE-59C5-C19C-30D5A6B02C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2" y="5710768"/>
            <a:ext cx="27908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75583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iva">
  <a:themeElements>
    <a:clrScheme name="Retrospektiva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kti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i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148</TotalTime>
  <Words>290</Words>
  <Application>Microsoft Office PowerPoint</Application>
  <PresentationFormat>Širokoúhlá obrazovka</PresentationFormat>
  <Paragraphs>24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Retrospektiva</vt:lpstr>
      <vt:lpstr>Prezentace aplikace PowerPoint</vt:lpstr>
      <vt:lpstr>Charakteristika dotačního titulu</vt:lpstr>
      <vt:lpstr>Podpora rovnosti žen a mužů  a prevence genderově podmíněného násilí</vt:lpstr>
      <vt:lpstr>Dotační řízení na rok 2026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Sokolářová Kamila, Mgr.</dc:creator>
  <cp:lastModifiedBy>Sokolářová Kamila, Mgr.</cp:lastModifiedBy>
  <cp:revision>7</cp:revision>
  <dcterms:created xsi:type="dcterms:W3CDTF">2025-10-08T06:40:33Z</dcterms:created>
  <dcterms:modified xsi:type="dcterms:W3CDTF">2025-10-16T08:15:50Z</dcterms:modified>
</cp:coreProperties>
</file>